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6"/>
  </p:notesMasterIdLst>
  <p:sldIdLst>
    <p:sldId id="256" r:id="rId2"/>
    <p:sldId id="258" r:id="rId3"/>
    <p:sldId id="266" r:id="rId4"/>
    <p:sldId id="259" r:id="rId5"/>
    <p:sldId id="267" r:id="rId6"/>
    <p:sldId id="260" r:id="rId7"/>
    <p:sldId id="257" r:id="rId8"/>
    <p:sldId id="265" r:id="rId9"/>
    <p:sldId id="271" r:id="rId10"/>
    <p:sldId id="272" r:id="rId11"/>
    <p:sldId id="273" r:id="rId12"/>
    <p:sldId id="274" r:id="rId13"/>
    <p:sldId id="275" r:id="rId14"/>
    <p:sldId id="270" r:id="rId15"/>
  </p:sldIdLst>
  <p:sldSz cx="9144000" cy="6858000" type="screen4x3"/>
  <p:notesSz cx="6761163" cy="988218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29837" cy="49582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29761" y="0"/>
            <a:ext cx="2929837" cy="495826"/>
          </a:xfrm>
          <a:prstGeom prst="rect">
            <a:avLst/>
          </a:prstGeom>
        </p:spPr>
        <p:txBody>
          <a:bodyPr vert="horz" lIns="91440" tIns="45720" rIns="91440" bIns="45720" rtlCol="0"/>
          <a:lstStyle>
            <a:lvl1pPr algn="r">
              <a:defRPr sz="1200"/>
            </a:lvl1pPr>
          </a:lstStyle>
          <a:p>
            <a:fld id="{CDD796E6-46E9-4E21-8526-A443FD43B663}" type="datetimeFigureOut">
              <a:rPr lang="ru-RU" smtClean="0"/>
              <a:pPr/>
              <a:t>24.09.2024</a:t>
            </a:fld>
            <a:endParaRPr lang="ru-RU"/>
          </a:p>
        </p:txBody>
      </p:sp>
      <p:sp>
        <p:nvSpPr>
          <p:cNvPr id="4" name="Образ слайда 3"/>
          <p:cNvSpPr>
            <a:spLocks noGrp="1" noRot="1" noChangeAspect="1"/>
          </p:cNvSpPr>
          <p:nvPr>
            <p:ph type="sldImg" idx="2"/>
          </p:nvPr>
        </p:nvSpPr>
        <p:spPr>
          <a:xfrm>
            <a:off x="1157288" y="1235075"/>
            <a:ext cx="4446587" cy="3335338"/>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6117" y="4755803"/>
            <a:ext cx="5408930" cy="3891112"/>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386364"/>
            <a:ext cx="2929837" cy="49582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29761" y="9386364"/>
            <a:ext cx="2929837" cy="495825"/>
          </a:xfrm>
          <a:prstGeom prst="rect">
            <a:avLst/>
          </a:prstGeom>
        </p:spPr>
        <p:txBody>
          <a:bodyPr vert="horz" lIns="91440" tIns="45720" rIns="91440" bIns="45720" rtlCol="0" anchor="b"/>
          <a:lstStyle>
            <a:lvl1pPr algn="r">
              <a:defRPr sz="1200"/>
            </a:lvl1pPr>
          </a:lstStyle>
          <a:p>
            <a:fld id="{3CF9F6A0-56B7-4EE9-856F-7A44C004EEA7}" type="slidenum">
              <a:rPr lang="ru-RU" smtClean="0"/>
              <a:pPr/>
              <a:t>‹#›</a:t>
            </a:fld>
            <a:endParaRPr lang="ru-RU"/>
          </a:p>
        </p:txBody>
      </p:sp>
    </p:spTree>
    <p:extLst>
      <p:ext uri="{BB962C8B-B14F-4D97-AF65-F5344CB8AC3E}">
        <p14:creationId xmlns:p14="http://schemas.microsoft.com/office/powerpoint/2010/main" xmlns="" val="3457137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CF9F6A0-56B7-4EE9-856F-7A44C004EEA7}" type="slidenum">
              <a:rPr lang="ru-RU" smtClean="0"/>
              <a:pPr/>
              <a:t>9</a:t>
            </a:fld>
            <a:endParaRPr lang="ru-RU"/>
          </a:p>
        </p:txBody>
      </p:sp>
    </p:spTree>
    <p:extLst>
      <p:ext uri="{BB962C8B-B14F-4D97-AF65-F5344CB8AC3E}">
        <p14:creationId xmlns:p14="http://schemas.microsoft.com/office/powerpoint/2010/main" xmlns="" val="2649602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CF9F6A0-56B7-4EE9-856F-7A44C004EEA7}" type="slidenum">
              <a:rPr lang="ru-RU" smtClean="0"/>
              <a:pPr/>
              <a:t>10</a:t>
            </a:fld>
            <a:endParaRPr lang="ru-RU"/>
          </a:p>
        </p:txBody>
      </p:sp>
    </p:spTree>
    <p:extLst>
      <p:ext uri="{BB962C8B-B14F-4D97-AF65-F5344CB8AC3E}">
        <p14:creationId xmlns:p14="http://schemas.microsoft.com/office/powerpoint/2010/main" xmlns="" val="1351389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CF9F6A0-56B7-4EE9-856F-7A44C004EEA7}" type="slidenum">
              <a:rPr lang="ru-RU" smtClean="0"/>
              <a:pPr/>
              <a:t>11</a:t>
            </a:fld>
            <a:endParaRPr lang="ru-RU"/>
          </a:p>
        </p:txBody>
      </p:sp>
    </p:spTree>
    <p:extLst>
      <p:ext uri="{BB962C8B-B14F-4D97-AF65-F5344CB8AC3E}">
        <p14:creationId xmlns:p14="http://schemas.microsoft.com/office/powerpoint/2010/main" xmlns="" val="3370342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CF9F6A0-56B7-4EE9-856F-7A44C004EEA7}" type="slidenum">
              <a:rPr lang="ru-RU" smtClean="0"/>
              <a:pPr/>
              <a:t>12</a:t>
            </a:fld>
            <a:endParaRPr lang="ru-RU"/>
          </a:p>
        </p:txBody>
      </p:sp>
    </p:spTree>
    <p:extLst>
      <p:ext uri="{BB962C8B-B14F-4D97-AF65-F5344CB8AC3E}">
        <p14:creationId xmlns:p14="http://schemas.microsoft.com/office/powerpoint/2010/main" xmlns="" val="505912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CF9F6A0-56B7-4EE9-856F-7A44C004EEA7}" type="slidenum">
              <a:rPr lang="ru-RU" smtClean="0"/>
              <a:pPr/>
              <a:t>13</a:t>
            </a:fld>
            <a:endParaRPr lang="ru-RU"/>
          </a:p>
        </p:txBody>
      </p:sp>
    </p:spTree>
    <p:extLst>
      <p:ext uri="{BB962C8B-B14F-4D97-AF65-F5344CB8AC3E}">
        <p14:creationId xmlns:p14="http://schemas.microsoft.com/office/powerpoint/2010/main" xmlns="" val="793610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24.09.2024</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24.09.2024</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24.09.2024</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24.09.2024</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24.09.2024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24.09.2024</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24.09.2024</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24.09.2024</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79712" y="836712"/>
            <a:ext cx="6478488" cy="1656184"/>
          </a:xfrm>
        </p:spPr>
        <p:txBody>
          <a:bodyPr/>
          <a:lstStyle/>
          <a:p>
            <a:r>
              <a:rPr lang="ru-RU" dirty="0" smtClean="0"/>
              <a:t>Итоговое сочинение 2024 год</a:t>
            </a:r>
            <a:endParaRPr lang="ru-RU" dirty="0"/>
          </a:p>
        </p:txBody>
      </p:sp>
      <p:sp>
        <p:nvSpPr>
          <p:cNvPr id="3" name="Подзаголовок 2"/>
          <p:cNvSpPr>
            <a:spLocks noGrp="1"/>
          </p:cNvSpPr>
          <p:nvPr>
            <p:ph type="subTitle" idx="1"/>
          </p:nvPr>
        </p:nvSpPr>
        <p:spPr>
          <a:xfrm>
            <a:off x="2051720" y="3140968"/>
            <a:ext cx="6840760" cy="2009818"/>
          </a:xfrm>
        </p:spPr>
        <p:txBody>
          <a:bodyPr>
            <a:normAutofit/>
          </a:bodyPr>
          <a:lstStyle/>
          <a:p>
            <a:r>
              <a:rPr lang="ru-RU" sz="2800" b="0" dirty="0"/>
              <a:t>Итоговое сочинение пишут все выпускники школ в первую среду декабря — в 2024 </a:t>
            </a:r>
            <a:r>
              <a:rPr lang="ru-RU" sz="2800" b="0" dirty="0" smtClean="0"/>
              <a:t>году, </a:t>
            </a:r>
            <a:r>
              <a:rPr lang="ru-RU" sz="2800" b="0" dirty="0"/>
              <a:t>это будет 4-е </a:t>
            </a:r>
            <a:r>
              <a:rPr lang="ru-RU" sz="2800" b="0" dirty="0" smtClean="0"/>
              <a:t>декабря</a:t>
            </a:r>
            <a:r>
              <a:rPr lang="ru-RU" sz="2800" b="0" dirty="0" smtClean="0"/>
              <a:t>.</a:t>
            </a:r>
            <a:endParaRPr lang="ru-RU"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280920" cy="504056"/>
          </a:xfrm>
        </p:spPr>
        <p:txBody>
          <a:bodyPr>
            <a:normAutofit fontScale="90000"/>
          </a:bodyPr>
          <a:lstStyle/>
          <a:p>
            <a:r>
              <a:rPr lang="ru-RU" dirty="0" smtClean="0"/>
              <a:t>Алгоритм работы над итоговым сочинением</a:t>
            </a:r>
            <a:endParaRPr lang="ru-RU" dirty="0"/>
          </a:p>
        </p:txBody>
      </p:sp>
      <p:sp>
        <p:nvSpPr>
          <p:cNvPr id="3" name="Содержимое 2"/>
          <p:cNvSpPr>
            <a:spLocks noGrp="1"/>
          </p:cNvSpPr>
          <p:nvPr>
            <p:ph sz="quarter" idx="1"/>
          </p:nvPr>
        </p:nvSpPr>
        <p:spPr>
          <a:xfrm>
            <a:off x="179512" y="1124744"/>
            <a:ext cx="8640960" cy="5544616"/>
          </a:xfrm>
        </p:spPr>
        <p:txBody>
          <a:bodyPr numCol="1">
            <a:noAutofit/>
          </a:bodyPr>
          <a:lstStyle/>
          <a:p>
            <a:pPr>
              <a:buNone/>
            </a:pPr>
            <a:r>
              <a:rPr lang="ru-RU" sz="2000" dirty="0" smtClean="0"/>
              <a:t>Проверяю:</a:t>
            </a:r>
          </a:p>
          <a:p>
            <a:pPr>
              <a:buNone/>
            </a:pPr>
            <a:endParaRPr lang="ru-RU" sz="2000" dirty="0"/>
          </a:p>
          <a:p>
            <a:pPr>
              <a:buNone/>
            </a:pPr>
            <a:r>
              <a:rPr lang="ru-RU" sz="2000" dirty="0" smtClean="0"/>
              <a:t>1.количество слов ( от 270 и выше, лучше 350)</a:t>
            </a:r>
          </a:p>
          <a:p>
            <a:pPr>
              <a:buNone/>
            </a:pPr>
            <a:r>
              <a:rPr lang="ru-RU" sz="2000" dirty="0" smtClean="0"/>
              <a:t>2. наличие чёткого ответа на вопрос сочинения (как, зачем, согласны ли…)</a:t>
            </a:r>
          </a:p>
          <a:p>
            <a:pPr>
              <a:buNone/>
            </a:pPr>
            <a:r>
              <a:rPr lang="ru-RU" sz="2000" dirty="0" smtClean="0"/>
              <a:t>3. наличие названий и авторов произведений – литературных аргументов</a:t>
            </a:r>
          </a:p>
          <a:p>
            <a:pPr>
              <a:buNone/>
            </a:pPr>
            <a:r>
              <a:rPr lang="ru-RU" sz="2000" dirty="0" smtClean="0"/>
              <a:t>4. </a:t>
            </a:r>
            <a:r>
              <a:rPr lang="ru-RU" sz="2000" dirty="0"/>
              <a:t>л</a:t>
            </a:r>
            <a:r>
              <a:rPr lang="ru-RU" sz="2000" dirty="0" smtClean="0"/>
              <a:t>огичность работы (не должно быть противоречивых суждений)</a:t>
            </a:r>
          </a:p>
          <a:p>
            <a:pPr>
              <a:buNone/>
            </a:pPr>
            <a:r>
              <a:rPr lang="ru-RU" sz="2000" dirty="0" smtClean="0"/>
              <a:t>5. устраняю речевые недочёты (повторы, неудачные местоимения, </a:t>
            </a:r>
            <a:r>
              <a:rPr lang="ru-RU" sz="2000" dirty="0" err="1" smtClean="0"/>
              <a:t>иностилевая</a:t>
            </a:r>
            <a:r>
              <a:rPr lang="ru-RU" sz="2000" dirty="0" smtClean="0"/>
              <a:t> лексика)</a:t>
            </a:r>
          </a:p>
          <a:p>
            <a:pPr>
              <a:buNone/>
            </a:pPr>
            <a:r>
              <a:rPr lang="ru-RU" sz="2000" dirty="0" smtClean="0"/>
              <a:t>6. Проверяю грамотность, при необходимости использую орфографический словарь</a:t>
            </a:r>
          </a:p>
          <a:p>
            <a:pPr>
              <a:buNone/>
            </a:pPr>
            <a:r>
              <a:rPr lang="ru-RU" sz="2000" dirty="0" smtClean="0"/>
              <a:t>7. После внесённых исправлений перепроверяю количество слов</a:t>
            </a:r>
          </a:p>
          <a:p>
            <a:pPr>
              <a:buNone/>
            </a:pPr>
            <a:endParaRPr lang="ru-RU" sz="2000" dirty="0"/>
          </a:p>
        </p:txBody>
      </p:sp>
    </p:spTree>
    <p:extLst>
      <p:ext uri="{BB962C8B-B14F-4D97-AF65-F5344CB8AC3E}">
        <p14:creationId xmlns:p14="http://schemas.microsoft.com/office/powerpoint/2010/main" xmlns="" val="487553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179512" y="116632"/>
            <a:ext cx="8640960" cy="6552728"/>
          </a:xfrm>
        </p:spPr>
        <p:txBody>
          <a:bodyPr numCol="1">
            <a:noAutofit/>
          </a:bodyPr>
          <a:lstStyle/>
          <a:p>
            <a:pPr marL="0" indent="0" fontAlgn="base">
              <a:buNone/>
            </a:pPr>
            <a:r>
              <a:rPr lang="ru-RU" sz="2000" b="1" dirty="0" smtClean="0"/>
              <a:t>             Аргумент </a:t>
            </a:r>
            <a:r>
              <a:rPr lang="ru-RU" sz="2000" b="1" dirty="0"/>
              <a:t>состоит из 3 элементов:</a:t>
            </a:r>
            <a:endParaRPr lang="ru-RU" sz="2000" dirty="0"/>
          </a:p>
          <a:p>
            <a:pPr marL="0" indent="0">
              <a:buNone/>
            </a:pPr>
            <a:r>
              <a:rPr lang="ru-RU" sz="2000" dirty="0" smtClean="0"/>
              <a:t>1. Обращение </a:t>
            </a:r>
            <a:r>
              <a:rPr lang="ru-RU" sz="2000" dirty="0"/>
              <a:t>к литературному произведению - называем автора и произведение, его жанр (если знаем; если не знаем, то так и пишем — произведение», чтобы избежать фактических ошибок</a:t>
            </a:r>
            <a:r>
              <a:rPr lang="ru-RU" sz="2000" dirty="0" smtClean="0"/>
              <a:t>).</a:t>
            </a:r>
          </a:p>
          <a:p>
            <a:pPr marL="457200" indent="-457200">
              <a:buAutoNum type="arabicPeriod"/>
            </a:pPr>
            <a:endParaRPr lang="ru-RU" sz="2000" dirty="0"/>
          </a:p>
          <a:p>
            <a:pPr marL="0" indent="0">
              <a:buNone/>
            </a:pPr>
            <a:r>
              <a:rPr lang="ru-RU" sz="2000" dirty="0" smtClean="0"/>
              <a:t>2. Его </a:t>
            </a:r>
            <a:r>
              <a:rPr lang="ru-RU" sz="2000" dirty="0"/>
              <a:t>интерпретацию - здесь мы обращаемся к сюжету произведения или конкретному эпизоду, характеризуем героя(-ев). Желательно несколько раз упомянуть автора, используя речевые клише типа «автор повествует», «автор описывает», «писатель рассуждает», «поэт показывает», «автор считает» и т. п. Почему нельзя просто написать: «герой пошёл туда-то, сделал то-то» ? А потому что это будет уже не анализ, а простой пересказ</a:t>
            </a:r>
            <a:r>
              <a:rPr lang="ru-RU" sz="2000" dirty="0" smtClean="0"/>
              <a:t>.</a:t>
            </a:r>
          </a:p>
          <a:p>
            <a:pPr marL="0" indent="0">
              <a:buNone/>
            </a:pPr>
            <a:endParaRPr lang="ru-RU" sz="2000" dirty="0"/>
          </a:p>
          <a:p>
            <a:pPr marL="0" indent="0" fontAlgn="base">
              <a:buNone/>
            </a:pPr>
            <a:r>
              <a:rPr lang="ru-RU" sz="2000" dirty="0" smtClean="0"/>
              <a:t>3. </a:t>
            </a:r>
            <a:r>
              <a:rPr lang="ru-RU" sz="2000" dirty="0" err="1" smtClean="0"/>
              <a:t>Микровывод</a:t>
            </a:r>
            <a:r>
              <a:rPr lang="ru-RU" sz="2000" dirty="0" smtClean="0"/>
              <a:t> </a:t>
            </a:r>
            <a:r>
              <a:rPr lang="ru-RU" sz="2000" dirty="0"/>
              <a:t>(он завершает только одну из </a:t>
            </a:r>
            <a:r>
              <a:rPr lang="ru-RU" sz="2000" dirty="0" err="1"/>
              <a:t>микротем</a:t>
            </a:r>
            <a:r>
              <a:rPr lang="ru-RU" sz="2000" dirty="0"/>
              <a:t>, а не всё сочинение в целом; нужен для логичности и связности текста): в этой части мы, как правило, формулируем основную мысль всего упомянутого произведения или авторскую позицию по конкретной проблеме. Используем клише типа «писатель приходит к выводу... » и т. п.</a:t>
            </a:r>
            <a:br>
              <a:rPr lang="ru-RU" sz="2000" dirty="0"/>
            </a:br>
            <a:r>
              <a:rPr lang="ru-RU" sz="2000" dirty="0"/>
              <a:t/>
            </a:r>
            <a:br>
              <a:rPr lang="ru-RU" sz="2000" dirty="0"/>
            </a:br>
            <a:endParaRPr lang="ru-RU" sz="2000" dirty="0"/>
          </a:p>
        </p:txBody>
      </p:sp>
    </p:spTree>
    <p:extLst>
      <p:ext uri="{BB962C8B-B14F-4D97-AF65-F5344CB8AC3E}">
        <p14:creationId xmlns:p14="http://schemas.microsoft.com/office/powerpoint/2010/main" xmlns="" val="1169304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179512" y="116632"/>
            <a:ext cx="8640960" cy="6552728"/>
          </a:xfrm>
        </p:spPr>
        <p:txBody>
          <a:bodyPr numCol="1">
            <a:noAutofit/>
          </a:bodyPr>
          <a:lstStyle/>
          <a:p>
            <a:pPr marL="0" indent="0" algn="ctr">
              <a:buNone/>
            </a:pPr>
            <a:endParaRPr lang="ru-RU" sz="2800" b="1" dirty="0" smtClean="0"/>
          </a:p>
          <a:p>
            <a:pPr marL="0" indent="0" algn="ctr">
              <a:buNone/>
            </a:pPr>
            <a:r>
              <a:rPr lang="ru-RU" sz="2800" b="1" dirty="0" smtClean="0"/>
              <a:t>Темы сочинения к 3.05</a:t>
            </a:r>
          </a:p>
          <a:p>
            <a:pPr marL="457200" indent="-457200">
              <a:buAutoNum type="arabicPeriod"/>
            </a:pPr>
            <a:r>
              <a:rPr lang="ru-RU" sz="2800" dirty="0" smtClean="0"/>
              <a:t>Согласны ли вы с тем, что муки совести – самое страшное наказание?</a:t>
            </a:r>
          </a:p>
          <a:p>
            <a:pPr marL="457200" indent="-457200">
              <a:buAutoNum type="arabicPeriod"/>
            </a:pPr>
            <a:r>
              <a:rPr lang="ru-RU" sz="2800" dirty="0" smtClean="0"/>
              <a:t>Может ли любовь спасти заблудшую душу?</a:t>
            </a:r>
          </a:p>
          <a:p>
            <a:pPr marL="457200" indent="-457200">
              <a:buAutoNum type="arabicPeriod"/>
            </a:pPr>
            <a:r>
              <a:rPr lang="ru-RU" sz="2800" dirty="0" smtClean="0"/>
              <a:t>Человек всегда свободен в своём выборе?</a:t>
            </a:r>
          </a:p>
          <a:p>
            <a:pPr marL="457200" indent="-457200">
              <a:buAutoNum type="arabicPeriod"/>
            </a:pPr>
            <a:r>
              <a:rPr lang="ru-RU" sz="2800" dirty="0" smtClean="0"/>
              <a:t>Можно ли быть счастливым, когда вокруг несчастные?</a:t>
            </a:r>
          </a:p>
          <a:p>
            <a:pPr marL="457200" indent="-457200">
              <a:buAutoNum type="arabicPeriod"/>
            </a:pPr>
            <a:r>
              <a:rPr lang="ru-RU" sz="2800" dirty="0" smtClean="0"/>
              <a:t>Должен ли человек смирять свою гордость?</a:t>
            </a:r>
          </a:p>
          <a:p>
            <a:pPr marL="457200" indent="-457200">
              <a:buAutoNum type="arabicPeriod"/>
            </a:pPr>
            <a:r>
              <a:rPr lang="ru-RU" sz="2800" dirty="0" smtClean="0"/>
              <a:t>Когда эгоизм приводит к преступлению?</a:t>
            </a:r>
          </a:p>
          <a:p>
            <a:pPr marL="457200" indent="-457200">
              <a:buAutoNum type="arabicPeriod"/>
            </a:pPr>
            <a:r>
              <a:rPr lang="ru-RU" sz="2800" dirty="0" smtClean="0"/>
              <a:t>Согласны ли вы с мыслью, что жизненный путь – это постоянный выбор?</a:t>
            </a:r>
            <a:r>
              <a:rPr lang="ru-RU" sz="2800" dirty="0"/>
              <a:t/>
            </a:r>
            <a:br>
              <a:rPr lang="ru-RU" sz="2800" dirty="0"/>
            </a:br>
            <a:endParaRPr lang="ru-RU" sz="2800" dirty="0"/>
          </a:p>
        </p:txBody>
      </p:sp>
    </p:spTree>
    <p:extLst>
      <p:ext uri="{BB962C8B-B14F-4D97-AF65-F5344CB8AC3E}">
        <p14:creationId xmlns:p14="http://schemas.microsoft.com/office/powerpoint/2010/main" xmlns="" val="3953782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291681" y="2991496"/>
            <a:ext cx="8640960" cy="6552728"/>
          </a:xfrm>
        </p:spPr>
        <p:txBody>
          <a:bodyPr numCol="1">
            <a:noAutofit/>
          </a:bodyPr>
          <a:lstStyle/>
          <a:p>
            <a:pPr marL="0" indent="0" algn="ctr">
              <a:buNone/>
            </a:pPr>
            <a:r>
              <a:rPr lang="ru-RU" sz="2800" dirty="0"/>
              <a:t/>
            </a:r>
            <a:br>
              <a:rPr lang="ru-RU" sz="2800" dirty="0"/>
            </a:br>
            <a:endParaRPr lang="ru-RU" sz="2800" dirty="0"/>
          </a:p>
        </p:txBody>
      </p:sp>
      <p:pic>
        <p:nvPicPr>
          <p:cNvPr id="1030" name="Picture 6" descr="https://avatars.mds.yandex.net/i?id=16681b084e6f7f10818f705e2ea1173258d7d91a-12803937-images-thumbs&amp;n=1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5541" y="-24426"/>
            <a:ext cx="9219541" cy="688242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24865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0" y="0"/>
            <a:ext cx="8820472" cy="6453336"/>
          </a:xfrm>
        </p:spPr>
        <p:txBody>
          <a:bodyPr numCol="1">
            <a:noAutofit/>
          </a:bodyPr>
          <a:lstStyle/>
          <a:p>
            <a:pPr fontAlgn="base"/>
            <a:r>
              <a:rPr lang="ru-RU" sz="1400" dirty="0"/>
              <a:t>В чём смысл пословицы: «Доброе дело два века живёт»?</a:t>
            </a:r>
          </a:p>
          <a:p>
            <a:pPr fontAlgn="base"/>
            <a:r>
              <a:rPr lang="ru-RU" sz="1400" dirty="0"/>
              <a:t>(365 слов) Многим из нас известна старинная пословица: «Доброе дело два века живёт». Что она означает? Смысл в том, что память о хороших поступках забывается не скоро и продолжает напоминать о благодетеле даже после его кончины. Об этом нам напоминают примеры из литературы, вдохновившие уже не одно поколение читателей.</a:t>
            </a:r>
          </a:p>
          <a:p>
            <a:pPr fontAlgn="base"/>
            <a:r>
              <a:rPr lang="ru-RU" sz="1400" dirty="0"/>
              <a:t>Вспомним рассказ А. Платонова “Юшка”. Главный герой был чахоточным бедняком, которого никто из окружающих всерьез не воспринимал. Его обижали, оскорбляли, даже били все те, кто хотел сорвать злобу хоть на ком-нибудь. Но Ефим не отвечал агрессией на их выходки. У него были куда более важные цели в жизни, чем выяснение отношений. Все свои сбережения Ефим тратил на содержание и образование девочки-сироты. Она не была его родственницей, просто он хотел сделать нечто хорошее для ребенка, которому некому было помочь. Никто не знал о благотворительности помощника кузнеца. Но уже после его трагической смерти в город приехала девушка, которая спросила про Ефима и рассказала о его поддержке. Благодаря помощи Юшки она получила образование и стала врачом в том самом месте, где так презирали ее приемного отца. Доброе дело Юшки пережило его самого и пустило корни: теперь его воспитанница продолжила славную традицию благородных поступков!</a:t>
            </a:r>
          </a:p>
          <a:p>
            <a:pPr fontAlgn="base"/>
            <a:r>
              <a:rPr lang="ru-RU" sz="1400" dirty="0"/>
              <a:t>Не менее поучительный пример описан в рассказе М. Горького “Старуха </a:t>
            </a:r>
            <a:r>
              <a:rPr lang="ru-RU" sz="1400" dirty="0" err="1"/>
              <a:t>Изергиль</a:t>
            </a:r>
            <a:r>
              <a:rPr lang="ru-RU" sz="1400" dirty="0"/>
              <a:t>”. Главная героиня вспомнила историю многовековой давности, которая вдохновляла многих людей на протяжении столетий. Подвиг Данко и вправду заслуживал доброй памяти: он спас свое племя ценою жизни. Юноша возглавил уставших и потерявших надежду людей, чтобы вывести их из темной чащи на простор, где можно обосноваться и жить. Враги вынудили героев покинуть родные земли, а поиски новых территорий вели в тупик. Данко не отчаялся, а воодушевил соплеменников на борьбу с судьбой. Конечно, его путники и обвинили в долгом отсутствии результатов. Но ни ропот, ни угрозы, ни хула не </a:t>
            </a:r>
            <a:r>
              <a:rPr lang="ru-RU" sz="1400" dirty="0" err="1"/>
              <a:t>демотивировали</a:t>
            </a:r>
            <a:r>
              <a:rPr lang="ru-RU" sz="1400" dirty="0"/>
              <a:t> Данко. Он вырвал сердце из груди, чтобы осветить путь к свободе. И ему удалось! Ценой победы стала его жизнь. История Данко, как и плоды его усилий, пережили самого героя. Доброе дело осталось в памяти людей.</a:t>
            </a:r>
          </a:p>
          <a:p>
            <a:pPr fontAlgn="base"/>
            <a:r>
              <a:rPr lang="ru-RU" sz="1400" dirty="0"/>
              <a:t>Таким образом, мы убеждаемся в том, что пословица справедлива: добрые поступки запоминаются надолго и вдохновляют новые поколения на широкие жесты. Память о хорошем увековечивает и того, кто его сотворил. Поэтому каждому из нас следует больше времени уделять благотворительности. Плоды наших усилий улучшают мир!  </a:t>
            </a:r>
          </a:p>
          <a:p>
            <a:pPr>
              <a:buNone/>
            </a:pPr>
            <a:endParaRPr lang="ru-RU" sz="1400" dirty="0"/>
          </a:p>
        </p:txBody>
      </p:sp>
    </p:spTree>
    <p:extLst>
      <p:ext uri="{BB962C8B-B14F-4D97-AF65-F5344CB8AC3E}">
        <p14:creationId xmlns:p14="http://schemas.microsoft.com/office/powerpoint/2010/main" xmlns="" val="1710739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Разделы и подразделы закрытого банка тем ИС</a:t>
            </a:r>
            <a:endParaRPr lang="ru-RU" dirty="0"/>
          </a:p>
        </p:txBody>
      </p:sp>
      <p:sp>
        <p:nvSpPr>
          <p:cNvPr id="3" name="Содержимое 2"/>
          <p:cNvSpPr>
            <a:spLocks noGrp="1"/>
          </p:cNvSpPr>
          <p:nvPr>
            <p:ph sz="quarter" idx="1"/>
          </p:nvPr>
        </p:nvSpPr>
        <p:spPr/>
        <p:txBody>
          <a:bodyPr>
            <a:normAutofit/>
          </a:bodyPr>
          <a:lstStyle/>
          <a:p>
            <a:r>
              <a:rPr lang="ru-RU" b="1" dirty="0" smtClean="0"/>
              <a:t>1. Духовно-нравственные ориентиры в жизни человека</a:t>
            </a:r>
            <a:br>
              <a:rPr lang="ru-RU" b="1" dirty="0" smtClean="0"/>
            </a:br>
            <a:r>
              <a:rPr lang="ru-RU" dirty="0" smtClean="0"/>
              <a:t/>
            </a:r>
            <a:br>
              <a:rPr lang="ru-RU" dirty="0" smtClean="0"/>
            </a:br>
            <a:r>
              <a:rPr lang="ru-RU" dirty="0" smtClean="0"/>
              <a:t>1.1. Внутренний мир человека и его личностные качества.</a:t>
            </a:r>
            <a:br>
              <a:rPr lang="ru-RU" dirty="0" smtClean="0"/>
            </a:br>
            <a:r>
              <a:rPr lang="ru-RU" dirty="0" smtClean="0"/>
              <a:t>1.2. Отношение человека к другому человеку (окружению), нравственные идеалы и выбор между добром и злом.</a:t>
            </a:r>
            <a:br>
              <a:rPr lang="ru-RU" dirty="0" smtClean="0"/>
            </a:br>
            <a:r>
              <a:rPr lang="ru-RU" dirty="0" smtClean="0"/>
              <a:t>1.3. Познание человеком самого себя.</a:t>
            </a:r>
            <a:br>
              <a:rPr lang="ru-RU" dirty="0" smtClean="0"/>
            </a:br>
            <a:r>
              <a:rPr lang="ru-RU" dirty="0" smtClean="0"/>
              <a:t>1.4. Свобода человека и ее ограничения.</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Примеры тем сочинений по разделу</a:t>
            </a:r>
            <a:endParaRPr lang="ru-RU" dirty="0"/>
          </a:p>
        </p:txBody>
      </p:sp>
      <p:sp>
        <p:nvSpPr>
          <p:cNvPr id="3" name="Содержимое 2"/>
          <p:cNvSpPr>
            <a:spLocks noGrp="1"/>
          </p:cNvSpPr>
          <p:nvPr>
            <p:ph sz="quarter" idx="1"/>
          </p:nvPr>
        </p:nvSpPr>
        <p:spPr/>
        <p:txBody>
          <a:bodyPr/>
          <a:lstStyle/>
          <a:p>
            <a:r>
              <a:rPr lang="ru-RU" dirty="0" smtClean="0"/>
              <a:t>Согласны ли вы с тем, что муки совести — самое страшное наказание?</a:t>
            </a:r>
          </a:p>
          <a:p>
            <a:r>
              <a:rPr lang="ru-RU" dirty="0" smtClean="0"/>
              <a:t>Почему человеку важно найти ответ на вопрос о смысле жизни?</a:t>
            </a:r>
          </a:p>
          <a:p>
            <a:r>
              <a:rPr lang="ru-RU" dirty="0" smtClean="0"/>
              <a:t>Можно ли оправдать плохой поступок?</a:t>
            </a:r>
          </a:p>
          <a:p>
            <a:r>
              <a:rPr lang="ru-RU" dirty="0" smtClean="0"/>
              <a:t>Может ли любовь спасти заблудшую душу?</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Разделы и подразделы закрытого банка тем ИС</a:t>
            </a:r>
            <a:endParaRPr lang="ru-RU" dirty="0"/>
          </a:p>
        </p:txBody>
      </p:sp>
      <p:sp>
        <p:nvSpPr>
          <p:cNvPr id="3" name="Содержимое 2"/>
          <p:cNvSpPr>
            <a:spLocks noGrp="1"/>
          </p:cNvSpPr>
          <p:nvPr>
            <p:ph sz="quarter" idx="1"/>
          </p:nvPr>
        </p:nvSpPr>
        <p:spPr/>
        <p:txBody>
          <a:bodyPr/>
          <a:lstStyle/>
          <a:p>
            <a:r>
              <a:rPr lang="ru-RU" b="1" dirty="0" smtClean="0"/>
              <a:t>2. Семья, общество, Отечество в жизни человека</a:t>
            </a:r>
            <a:br>
              <a:rPr lang="ru-RU" b="1" dirty="0" smtClean="0"/>
            </a:br>
            <a:r>
              <a:rPr lang="ru-RU" dirty="0" smtClean="0"/>
              <a:t/>
            </a:r>
            <a:br>
              <a:rPr lang="ru-RU" dirty="0" smtClean="0"/>
            </a:br>
            <a:r>
              <a:rPr lang="ru-RU" dirty="0" smtClean="0"/>
              <a:t>2.1. Семья, род; семейные ценности и традиции.</a:t>
            </a:r>
            <a:br>
              <a:rPr lang="ru-RU" dirty="0" smtClean="0"/>
            </a:br>
            <a:r>
              <a:rPr lang="ru-RU" dirty="0" smtClean="0"/>
              <a:t>2.2. Человек и общество.</a:t>
            </a:r>
            <a:br>
              <a:rPr lang="ru-RU" dirty="0" smtClean="0"/>
            </a:br>
            <a:r>
              <a:rPr lang="ru-RU" dirty="0" smtClean="0"/>
              <a:t>2.3. Родина, государство, гражданская позиция человека.</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Примеры тем сочинений по разделу</a:t>
            </a:r>
            <a:endParaRPr lang="ru-RU" dirty="0"/>
          </a:p>
        </p:txBody>
      </p:sp>
      <p:sp>
        <p:nvSpPr>
          <p:cNvPr id="3" name="Содержимое 2"/>
          <p:cNvSpPr>
            <a:spLocks noGrp="1"/>
          </p:cNvSpPr>
          <p:nvPr>
            <p:ph sz="quarter" idx="1"/>
          </p:nvPr>
        </p:nvSpPr>
        <p:spPr/>
        <p:txBody>
          <a:bodyPr/>
          <a:lstStyle/>
          <a:p>
            <a:r>
              <a:rPr lang="ru-RU" dirty="0" smtClean="0"/>
              <a:t>Почему для некоторых людей так важно общественное мнение?</a:t>
            </a:r>
          </a:p>
          <a:p>
            <a:r>
              <a:rPr lang="ru-RU" dirty="0" smtClean="0"/>
              <a:t>Как окружение влияет на ребёнка?</a:t>
            </a:r>
          </a:p>
          <a:p>
            <a:r>
              <a:rPr lang="ru-RU" dirty="0" smtClean="0"/>
              <a:t>На что готов пойти человек ради своей семьи?</a:t>
            </a:r>
          </a:p>
          <a:p>
            <a:r>
              <a:rPr lang="ru-RU" dirty="0" smtClean="0"/>
              <a:t>Человек должен жить для себя или на благо общества?</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Разделы и подразделы закрытого банка тем ИС</a:t>
            </a:r>
            <a:endParaRPr lang="ru-RU" dirty="0"/>
          </a:p>
        </p:txBody>
      </p:sp>
      <p:sp>
        <p:nvSpPr>
          <p:cNvPr id="3" name="Содержимое 2"/>
          <p:cNvSpPr>
            <a:spLocks noGrp="1"/>
          </p:cNvSpPr>
          <p:nvPr>
            <p:ph sz="quarter" idx="1"/>
          </p:nvPr>
        </p:nvSpPr>
        <p:spPr>
          <a:xfrm>
            <a:off x="457200" y="1600200"/>
            <a:ext cx="8003232" cy="4873752"/>
          </a:xfrm>
        </p:spPr>
        <p:txBody>
          <a:bodyPr>
            <a:normAutofit/>
          </a:bodyPr>
          <a:lstStyle/>
          <a:p>
            <a:r>
              <a:rPr lang="ru-RU" b="1" dirty="0" smtClean="0"/>
              <a:t>3. Природа и культура в жизни человека</a:t>
            </a:r>
            <a:br>
              <a:rPr lang="ru-RU" b="1" dirty="0" smtClean="0"/>
            </a:br>
            <a:r>
              <a:rPr lang="ru-RU" dirty="0" smtClean="0"/>
              <a:t/>
            </a:r>
            <a:br>
              <a:rPr lang="ru-RU" dirty="0" smtClean="0"/>
            </a:br>
            <a:r>
              <a:rPr lang="ru-RU" dirty="0" smtClean="0"/>
              <a:t>3.1. Природа и человек.</a:t>
            </a:r>
            <a:br>
              <a:rPr lang="ru-RU" dirty="0" smtClean="0"/>
            </a:br>
            <a:r>
              <a:rPr lang="ru-RU" dirty="0" smtClean="0"/>
              <a:t>3.2. Наука и человек.</a:t>
            </a:r>
            <a:br>
              <a:rPr lang="ru-RU" dirty="0" smtClean="0"/>
            </a:br>
            <a:r>
              <a:rPr lang="ru-RU" dirty="0" smtClean="0"/>
              <a:t>3.3. Искусство и человек.</a:t>
            </a:r>
          </a:p>
          <a:p>
            <a:pPr marL="0" indent="0">
              <a:buNone/>
            </a:pPr>
            <a:r>
              <a:rPr lang="ru-RU" dirty="0" smtClean="0"/>
              <a:t>   3.4. Язык и языковая личность</a:t>
            </a:r>
          </a:p>
          <a:p>
            <a:pPr marL="0" indent="0">
              <a:buNone/>
            </a:pPr>
            <a:endParaRPr lang="ru-RU" sz="2000" i="1" dirty="0" smtClean="0"/>
          </a:p>
          <a:p>
            <a:pPr marL="0" indent="0">
              <a:buNone/>
            </a:pPr>
            <a:r>
              <a:rPr lang="ru-RU" sz="2000" i="1" dirty="0" smtClean="0"/>
              <a:t>В </a:t>
            </a:r>
            <a:r>
              <a:rPr lang="ru-RU" sz="2000" i="1" dirty="0"/>
              <a:t>каждый комплект тем итогового сочинения будут включены по две темы из каждого раздела банка: темы 1, 2 «Духовно-нравственные ориентиры в жизни человека»; темы 3, 4 «Семья, общество, Отечество в жизни человека»; темы 5, 6 «Природа и культура в жизни человека».</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179512" y="404664"/>
            <a:ext cx="8352928" cy="6069288"/>
          </a:xfrm>
        </p:spPr>
        <p:txBody>
          <a:bodyPr>
            <a:normAutofit fontScale="92500"/>
          </a:bodyPr>
          <a:lstStyle/>
          <a:p>
            <a:pPr marL="0" indent="0">
              <a:buNone/>
            </a:pPr>
            <a:r>
              <a:rPr lang="ru-RU" dirty="0"/>
              <a:t>На текст из нескольких сотен слов выпускникам </a:t>
            </a:r>
            <a:r>
              <a:rPr lang="ru-RU" dirty="0" smtClean="0"/>
              <a:t>дают </a:t>
            </a:r>
            <a:r>
              <a:rPr lang="ru-RU" dirty="0"/>
              <a:t>3 часа 55 минут</a:t>
            </a:r>
            <a:r>
              <a:rPr lang="ru-RU" dirty="0" smtClean="0"/>
              <a:t>. Рекомендательное количество слов - 350</a:t>
            </a:r>
          </a:p>
          <a:p>
            <a:pPr marL="0" indent="0">
              <a:buNone/>
            </a:pPr>
            <a:endParaRPr lang="ru-RU" dirty="0" smtClean="0"/>
          </a:p>
          <a:p>
            <a:pPr marL="0" indent="0">
              <a:buNone/>
            </a:pPr>
            <a:r>
              <a:rPr lang="ru-RU" dirty="0"/>
              <a:t>Комплект тем итогового сочинения </a:t>
            </a:r>
            <a:endParaRPr lang="ru-RU" dirty="0" smtClean="0"/>
          </a:p>
          <a:p>
            <a:r>
              <a:rPr lang="ru-RU" dirty="0" smtClean="0"/>
              <a:t>111 Какую </a:t>
            </a:r>
            <a:r>
              <a:rPr lang="ru-RU" dirty="0"/>
              <a:t>жизненную цель можно назвать благородной? </a:t>
            </a:r>
            <a:endParaRPr lang="ru-RU" dirty="0" smtClean="0"/>
          </a:p>
          <a:p>
            <a:r>
              <a:rPr lang="ru-RU" dirty="0" smtClean="0"/>
              <a:t>201 </a:t>
            </a:r>
            <a:r>
              <a:rPr lang="ru-RU" dirty="0"/>
              <a:t>Могут ли юношеские мечты повлиять на дальнейшую жизнь человека? </a:t>
            </a:r>
            <a:endParaRPr lang="ru-RU" dirty="0" smtClean="0"/>
          </a:p>
          <a:p>
            <a:r>
              <a:rPr lang="ru-RU" dirty="0" smtClean="0"/>
              <a:t>304 </a:t>
            </a:r>
            <a:r>
              <a:rPr lang="ru-RU" dirty="0"/>
              <a:t>Как становятся героями на войне? </a:t>
            </a:r>
            <a:endParaRPr lang="ru-RU" dirty="0" smtClean="0"/>
          </a:p>
          <a:p>
            <a:r>
              <a:rPr lang="ru-RU" dirty="0" smtClean="0"/>
              <a:t>405 </a:t>
            </a:r>
            <a:r>
              <a:rPr lang="ru-RU" dirty="0"/>
              <a:t>Чем важен для современного человека опыт предыдущих поколений? </a:t>
            </a:r>
            <a:endParaRPr lang="ru-RU" dirty="0" smtClean="0"/>
          </a:p>
          <a:p>
            <a:r>
              <a:rPr lang="ru-RU" dirty="0" smtClean="0"/>
              <a:t>509 </a:t>
            </a:r>
            <a:r>
              <a:rPr lang="ru-RU" dirty="0"/>
              <a:t>Почему достижения прогресса, дающие человеку удобства и комфорт, могут быть опасны для человечества? </a:t>
            </a:r>
            <a:endParaRPr lang="ru-RU" dirty="0" smtClean="0"/>
          </a:p>
          <a:p>
            <a:r>
              <a:rPr lang="ru-RU" dirty="0" smtClean="0"/>
              <a:t>602 </a:t>
            </a:r>
            <a:r>
              <a:rPr lang="ru-RU" dirty="0"/>
              <a:t>Реальное и виртуальное общение: в чём преимущества каждого из них?</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8229600" cy="836712"/>
          </a:xfrm>
        </p:spPr>
        <p:txBody>
          <a:bodyPr/>
          <a:lstStyle/>
          <a:p>
            <a:r>
              <a:rPr lang="ru-RU" dirty="0" smtClean="0"/>
              <a:t>Критерии оценивания </a:t>
            </a:r>
            <a:endParaRPr lang="ru-RU" dirty="0"/>
          </a:p>
        </p:txBody>
      </p:sp>
      <p:sp>
        <p:nvSpPr>
          <p:cNvPr id="3" name="Содержимое 2"/>
          <p:cNvSpPr>
            <a:spLocks noGrp="1"/>
          </p:cNvSpPr>
          <p:nvPr>
            <p:ph sz="quarter" idx="1"/>
          </p:nvPr>
        </p:nvSpPr>
        <p:spPr>
          <a:xfrm>
            <a:off x="323528" y="836712"/>
            <a:ext cx="8496944" cy="5616624"/>
          </a:xfrm>
        </p:spPr>
        <p:txBody>
          <a:bodyPr numCol="1">
            <a:noAutofit/>
          </a:bodyPr>
          <a:lstStyle/>
          <a:p>
            <a:pPr>
              <a:buNone/>
            </a:pPr>
            <a:r>
              <a:rPr lang="ru-RU" sz="1600" b="1" dirty="0" smtClean="0"/>
              <a:t>1. Соответствие теме: </a:t>
            </a:r>
            <a:r>
              <a:rPr lang="ru-RU" sz="1600" dirty="0" smtClean="0"/>
              <a:t>Самое важное — не уходить от темы, соотнести доказательство и вывод с тезисом, не подменять понятия.</a:t>
            </a:r>
          </a:p>
          <a:p>
            <a:pPr>
              <a:buNone/>
            </a:pPr>
            <a:r>
              <a:rPr lang="ru-RU" sz="1600" b="1" dirty="0" smtClean="0"/>
              <a:t>2. Привлечение литературного материала: </a:t>
            </a:r>
            <a:r>
              <a:rPr lang="ru-RU" sz="1600" dirty="0" smtClean="0"/>
              <a:t>Чтобы получить зачет, нужно привести минимум 1 литературный аргумент — из русской классики, школьной программы или мировой литературы.</a:t>
            </a:r>
          </a:p>
          <a:p>
            <a:pPr>
              <a:buNone/>
            </a:pPr>
            <a:r>
              <a:rPr lang="ru-RU" sz="1600" b="1" dirty="0" smtClean="0"/>
              <a:t>3. Композиция и логика рассуждения: </a:t>
            </a:r>
            <a:r>
              <a:rPr lang="ru-RU" sz="1600" dirty="0" smtClean="0"/>
              <a:t>Чтобы получить балл по этому критерию, предлагаем вам использовать классическую структуру сочинения.</a:t>
            </a:r>
          </a:p>
          <a:p>
            <a:pPr>
              <a:buNone/>
            </a:pPr>
            <a:r>
              <a:rPr lang="ru-RU" sz="1600" dirty="0" smtClean="0"/>
              <a:t> вступление (тезис), собственное мнение, которое будем доказывать аргументами</a:t>
            </a:r>
          </a:p>
          <a:p>
            <a:pPr>
              <a:buNone/>
            </a:pPr>
            <a:r>
              <a:rPr lang="ru-RU" sz="1600" dirty="0" smtClean="0"/>
              <a:t>аргумент 1 (доказательство и </a:t>
            </a:r>
            <a:r>
              <a:rPr lang="ru-RU" sz="1600" dirty="0" err="1" smtClean="0"/>
              <a:t>микровывод</a:t>
            </a:r>
            <a:r>
              <a:rPr lang="ru-RU" sz="1600" dirty="0" smtClean="0"/>
              <a:t>)</a:t>
            </a:r>
          </a:p>
          <a:p>
            <a:pPr>
              <a:buNone/>
            </a:pPr>
            <a:r>
              <a:rPr lang="ru-RU" sz="1600" dirty="0" smtClean="0"/>
              <a:t>аргумент 2 (доказательство или контраргумент + </a:t>
            </a:r>
            <a:r>
              <a:rPr lang="ru-RU" sz="1600" dirty="0" err="1" smtClean="0"/>
              <a:t>микровывод</a:t>
            </a:r>
            <a:r>
              <a:rPr lang="ru-RU" sz="1600" dirty="0" smtClean="0"/>
              <a:t>)</a:t>
            </a:r>
          </a:p>
          <a:p>
            <a:pPr>
              <a:buNone/>
            </a:pPr>
            <a:r>
              <a:rPr lang="ru-RU" sz="1600" dirty="0" smtClean="0"/>
              <a:t>вывод (итог рассуждений)</a:t>
            </a:r>
          </a:p>
          <a:p>
            <a:pPr>
              <a:buNone/>
            </a:pPr>
            <a:r>
              <a:rPr lang="ru-RU" sz="1600" dirty="0" smtClean="0"/>
              <a:t>Если сочинение выстроено логично и в нем есть абзацное членение, то данный критерий засчитают.</a:t>
            </a:r>
          </a:p>
          <a:p>
            <a:pPr>
              <a:buNone/>
            </a:pPr>
            <a:r>
              <a:rPr lang="ru-RU" sz="1600" b="1" dirty="0" smtClean="0"/>
              <a:t>4. Качество письменной речи: </a:t>
            </a:r>
            <a:r>
              <a:rPr lang="ru-RU" sz="1600" dirty="0" smtClean="0"/>
              <a:t>Если всё настолько плохо, что речевые ошибки затрудняют понимание смысла, ставят «незачёт», если мысль ясна — «зачёт».</a:t>
            </a:r>
          </a:p>
          <a:p>
            <a:pPr>
              <a:buNone/>
            </a:pPr>
            <a:r>
              <a:rPr lang="ru-RU" sz="1600" b="1" dirty="0" smtClean="0"/>
              <a:t>5. Грамотность: </a:t>
            </a:r>
            <a:r>
              <a:rPr lang="ru-RU" sz="1600" dirty="0" smtClean="0"/>
              <a:t>«Незачёт» поставят, если на 100 слов приходится в сумме более пяти ошибок: грамматических, орфографических, пунктуационных. Помните, что на сочинении можно пользоваться орфографическим словарём! </a:t>
            </a:r>
            <a:r>
              <a:rPr lang="ru-RU" sz="1600" dirty="0" smtClean="0"/>
              <a:t>Это </a:t>
            </a:r>
            <a:r>
              <a:rPr lang="ru-RU" sz="1600" dirty="0" smtClean="0"/>
              <a:t>поможет вам свести орфографические ошибки к минимуму.</a:t>
            </a:r>
            <a:endParaRPr lang="ru-RU"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280920" cy="504056"/>
          </a:xfrm>
        </p:spPr>
        <p:txBody>
          <a:bodyPr>
            <a:normAutofit fontScale="90000"/>
          </a:bodyPr>
          <a:lstStyle/>
          <a:p>
            <a:r>
              <a:rPr lang="ru-RU" dirty="0" smtClean="0"/>
              <a:t>Алгоритм работы над итоговым сочинением</a:t>
            </a:r>
            <a:endParaRPr lang="ru-RU" dirty="0"/>
          </a:p>
        </p:txBody>
      </p:sp>
      <p:sp>
        <p:nvSpPr>
          <p:cNvPr id="3" name="Содержимое 2"/>
          <p:cNvSpPr>
            <a:spLocks noGrp="1"/>
          </p:cNvSpPr>
          <p:nvPr>
            <p:ph sz="quarter" idx="1"/>
          </p:nvPr>
        </p:nvSpPr>
        <p:spPr>
          <a:xfrm>
            <a:off x="179512" y="1124744"/>
            <a:ext cx="8640960" cy="5544616"/>
          </a:xfrm>
        </p:spPr>
        <p:txBody>
          <a:bodyPr numCol="1">
            <a:noAutofit/>
          </a:bodyPr>
          <a:lstStyle/>
          <a:p>
            <a:pPr>
              <a:buNone/>
            </a:pPr>
            <a:r>
              <a:rPr lang="ru-RU" sz="1800" b="1" dirty="0" smtClean="0"/>
              <a:t>1. К понятным темам подбираю два литературных аргумента.</a:t>
            </a:r>
          </a:p>
          <a:p>
            <a:pPr>
              <a:buNone/>
            </a:pPr>
            <a:r>
              <a:rPr lang="ru-RU" sz="1800" b="1" dirty="0" smtClean="0"/>
              <a:t>2. Выбираю одну понятную тему с двумя прочитанными произведениями в качестве аргументов. </a:t>
            </a:r>
          </a:p>
          <a:p>
            <a:pPr>
              <a:buNone/>
            </a:pPr>
            <a:endParaRPr lang="ru-RU" sz="1800" b="1" dirty="0" smtClean="0"/>
          </a:p>
          <a:p>
            <a:pPr>
              <a:buNone/>
            </a:pPr>
            <a:r>
              <a:rPr lang="ru-RU" sz="2000" b="1" dirty="0" smtClean="0"/>
              <a:t>3. Составляю план:</a:t>
            </a:r>
          </a:p>
          <a:p>
            <a:pPr>
              <a:buNone/>
            </a:pPr>
            <a:r>
              <a:rPr lang="ru-RU" sz="2000" b="1" dirty="0" smtClean="0"/>
              <a:t>1-й абзац: вступление. Раскрываю тему и ключевые слова, объясняю, о чём собираюсь рассуждать.</a:t>
            </a:r>
          </a:p>
          <a:p>
            <a:pPr>
              <a:buNone/>
            </a:pPr>
            <a:r>
              <a:rPr lang="ru-RU" sz="2000" b="1" dirty="0" smtClean="0"/>
              <a:t>2-й абзац: 1-й литературный аргумент + 1-й </a:t>
            </a:r>
            <a:r>
              <a:rPr lang="ru-RU" sz="2000" b="1" dirty="0" err="1" smtClean="0"/>
              <a:t>микровывод</a:t>
            </a:r>
            <a:r>
              <a:rPr lang="ru-RU" sz="2000" b="1" dirty="0" smtClean="0"/>
              <a:t> (ответ на вопрос темы с опорой на 1-й литературный пример)</a:t>
            </a:r>
          </a:p>
          <a:p>
            <a:pPr>
              <a:buNone/>
            </a:pPr>
            <a:r>
              <a:rPr lang="ru-RU" sz="2000" b="1" dirty="0" smtClean="0"/>
              <a:t>3-й абзац: 2-й литературный аргумент + 2-й </a:t>
            </a:r>
            <a:r>
              <a:rPr lang="ru-RU" sz="2000" b="1" dirty="0" err="1" smtClean="0"/>
              <a:t>микровывод</a:t>
            </a:r>
            <a:r>
              <a:rPr lang="ru-RU" sz="2000" b="1" dirty="0" smtClean="0"/>
              <a:t> (ответ на вопрос темы с опорой на 2-й литературный пример)</a:t>
            </a:r>
          </a:p>
          <a:p>
            <a:pPr>
              <a:buNone/>
            </a:pPr>
            <a:r>
              <a:rPr lang="ru-RU" sz="2000" b="1" dirty="0" smtClean="0"/>
              <a:t>4-й абзац: общий вывод – ответ на вопрос темы, складывающийся из </a:t>
            </a:r>
            <a:r>
              <a:rPr lang="ru-RU" sz="2000" b="1" dirty="0" err="1" smtClean="0"/>
              <a:t>микровывода</a:t>
            </a:r>
            <a:r>
              <a:rPr lang="ru-RU" sz="2000" b="1" dirty="0" smtClean="0"/>
              <a:t> 1+ </a:t>
            </a:r>
            <a:r>
              <a:rPr lang="ru-RU" sz="2000" b="1" dirty="0" err="1" smtClean="0"/>
              <a:t>микровывода</a:t>
            </a:r>
            <a:r>
              <a:rPr lang="ru-RU" sz="2000" b="1" dirty="0" smtClean="0"/>
              <a:t> 2</a:t>
            </a:r>
          </a:p>
          <a:p>
            <a:pPr>
              <a:buNone/>
            </a:pPr>
            <a:r>
              <a:rPr lang="ru-RU" sz="1800" b="1" i="1" dirty="0" smtClean="0"/>
              <a:t>(если ответ на вопрос дан сразу в первом абзаце, вывод может быть об актуальности/ сложности/неоднозначности темы, эмоциональным откликом на неё)</a:t>
            </a:r>
            <a:endParaRPr lang="ru-RU" sz="1800" i="1" dirty="0"/>
          </a:p>
        </p:txBody>
      </p:sp>
    </p:spTree>
    <p:extLst>
      <p:ext uri="{BB962C8B-B14F-4D97-AF65-F5344CB8AC3E}">
        <p14:creationId xmlns:p14="http://schemas.microsoft.com/office/powerpoint/2010/main" xmlns="" val="6438179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110</TotalTime>
  <Words>711</Words>
  <Application>Microsoft Office PowerPoint</Application>
  <PresentationFormat>Экран (4:3)</PresentationFormat>
  <Paragraphs>87</Paragraphs>
  <Slides>14</Slides>
  <Notes>5</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Эркер</vt:lpstr>
      <vt:lpstr>Итоговое сочинение 2024 год</vt:lpstr>
      <vt:lpstr>Разделы и подразделы закрытого банка тем ИС</vt:lpstr>
      <vt:lpstr>Примеры тем сочинений по разделу</vt:lpstr>
      <vt:lpstr>Разделы и подразделы закрытого банка тем ИС</vt:lpstr>
      <vt:lpstr>Примеры тем сочинений по разделу</vt:lpstr>
      <vt:lpstr>Разделы и подразделы закрытого банка тем ИС</vt:lpstr>
      <vt:lpstr>Слайд 7</vt:lpstr>
      <vt:lpstr>Критерии оценивания </vt:lpstr>
      <vt:lpstr>Алгоритм работы над итоговым сочинением</vt:lpstr>
      <vt:lpstr>Алгоритм работы над итоговым сочинением</vt:lpstr>
      <vt:lpstr>Слайд 11</vt:lpstr>
      <vt:lpstr>Слайд 12</vt:lpstr>
      <vt:lpstr>Слайд 13</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Итоговое сочинение 2023</dc:title>
  <dc:creator>Admin!</dc:creator>
  <cp:lastModifiedBy>Завуч</cp:lastModifiedBy>
  <cp:revision>19</cp:revision>
  <dcterms:created xsi:type="dcterms:W3CDTF">2022-08-14T12:35:43Z</dcterms:created>
  <dcterms:modified xsi:type="dcterms:W3CDTF">2024-09-24T01:08:58Z</dcterms:modified>
</cp:coreProperties>
</file>