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5" r:id="rId4"/>
    <p:sldId id="276" r:id="rId5"/>
    <p:sldId id="277" r:id="rId6"/>
    <p:sldId id="260" r:id="rId7"/>
    <p:sldId id="261" r:id="rId8"/>
    <p:sldId id="262" r:id="rId9"/>
    <p:sldId id="263" r:id="rId10"/>
    <p:sldId id="281" r:id="rId11"/>
    <p:sldId id="282" r:id="rId12"/>
    <p:sldId id="265" r:id="rId13"/>
    <p:sldId id="266" r:id="rId14"/>
    <p:sldId id="267" r:id="rId15"/>
    <p:sldId id="257" r:id="rId16"/>
    <p:sldId id="258" r:id="rId17"/>
    <p:sldId id="270" r:id="rId18"/>
    <p:sldId id="271" r:id="rId19"/>
    <p:sldId id="272" r:id="rId20"/>
    <p:sldId id="274" r:id="rId21"/>
    <p:sldId id="273" r:id="rId22"/>
    <p:sldId id="278" r:id="rId23"/>
    <p:sldId id="279" r:id="rId24"/>
    <p:sldId id="280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87377D-2F74-4E2A-8F4B-B09E99CE7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9C9999-9F24-4BCC-A07A-E060EB0FA7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учебный год </a:t>
            </a:r>
          </a:p>
        </p:txBody>
      </p:sp>
    </p:spTree>
    <p:extLst>
      <p:ext uri="{BB962C8B-B14F-4D97-AF65-F5344CB8AC3E}">
        <p14:creationId xmlns:p14="http://schemas.microsoft.com/office/powerpoint/2010/main" xmlns="" val="68526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тем будет представлено на выбор учащимся?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каждый комплект тем итогового сочинения будут включены по две темы из каждого раздела банка (итого – 6).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25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тем ИС </a:t>
            </a:r>
            <a:b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(2025-2026 учебный год):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147. О чём люди чаще всего мечтают?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249. Чем опасно равнодушие?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311. Какая из мыслей М.Ю. Лермонтова Вам ближе: «Я ищу свободы и покоя» или «Так жизнь скучна, когда боренья нет»?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411. Что значит быть гражданином?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501. Человек науки – каким он должен быть?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629. Разделяете ли Вы мнение о том, что речевая культура человека – зеркало его духовной культуры?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47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41A4AC-8C94-41F8-8DA5-60BAC507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Духовно-нравственные ориентиры в жизни человека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21D429-A497-49BD-A3D3-E339C987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Темы этого раздела: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связаны с вопросами, которые человек задаёт себе сам, в том числе в ситуации нравственного выбора;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нацеливают на рассуждение о нравственных идеалах и моральных нормах, сиюминутном и вечном, добре и зле, о свободе и ответственности;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касаются размышлений о смысле жизни, гуманном и антигуманном поступках, их мотивах, причинах внутреннего разлада и об угрызениях совести;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позволяют задуматься об образе жизни человека, о выборе им жизненного пути, значимой цели и средствах её достижения, любви и дружбе;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побуждают к самоанализу, осмыслению опыта других людей (или поступков литературных героев), стремящихся понять себя.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49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41A4AC-8C94-41F8-8DA5-60BAC507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общество, Отечество в жизни человека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21D429-A497-49BD-A3D3-E339C987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Темы этого раздела: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связаны со взглядом на человека как представителя семьи, социума, народа, поколения, эпохи;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нацеливают на размышление о семейных и общественных ценностях, традициях и обычаях, межличностных отношениях и влиянии среды на человека;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касаются вопросов исторического времени, гражданских идеалов, важности сохранения исторической памяти, роли личности в истории;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позволяют задуматься о славе и бесславии, личном и общественном, своём вкладе в общественный прогресс;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побуждают рассуждать об образовании и о воспитании, споре поколений и об общественном благополучии, о народном подвиге и направлениях развития общества.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07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41A4AC-8C94-41F8-8DA5-60BAC507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культура в жизни человека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21D429-A497-49BD-A3D3-E339C987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Темы этого раздела: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связаны с философскими, социальными, этическими, эстетическими проблемами, вопросами экологии;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нацеливают на рассуждение об искусстве и о науке, о феномене таланта, ценности художественного творчества и научного поиска, о собственных предпочтениях или интересах в области искусства и науки, о языке (в том числе родном) и языковой культуре;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касаются миссии художника и ответственности человека науки, значения великих творений искусства и научных открытий (в том числе в связи с юбилейными датами), важности;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позволяют осмысливать роль культуры в жизни человека, связь языка с историей страны, важность бережного отношения к языку, сохранения исторической памяти и традиционных ценностей;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побуждают задуматься о взаимодействии человека и природы, направлениях развития культуры, влиянии искусства и новых технологий на человека.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23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77BE2B-9C7C-48C2-A6E8-49598058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№1. «Объём итогового сочинения»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61E134-0647-4BE7-A52D-AB223E2F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объем работы – 350 слов. </a:t>
            </a:r>
          </a:p>
          <a:p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слов в сочинении не устанавливается. Если в сочинении менее 250 слов (в подсчет включаются все слова, в том числе и служебные), то выставляется «незачёт» за невыполнение требования №1 и «незачёт» за работу в целом (такое итоговое сочинение не проверяется по требованию №2 «Самостоятельность написания итогового сочинения (изложения)» и критериям оценивания).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99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77BE2B-9C7C-48C2-A6E8-49598058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Требование №</a:t>
            </a:r>
            <a:r>
              <a:rPr 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2. «Самостоятельность написания итогового сочинения»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61E134-0647-4BE7-A52D-AB223E2F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выполняется самостоятельно.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прямое или косвенное цитирование с обязательной ссылкой на источник (ссылка дается в свободной форме). Объем цитирования не должен превышать объем собственного текста участника.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сочинение признано несамостоятельным, то выставляется «незачёт» за невыполнение требования №2 и «незачёт» за работу в целом (такое сочинение не проверяется по критериям оценивания).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293650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AD9585-59ED-4397-B0AD-9D636443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оценивается по следующим критериям: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49DA9F-F686-489C-A21D-7FDCC399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теме».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«Аргументация. Привлечение литературного материала».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«Композиция и логика рассуждения».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«Качество письменной речи».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«Грамотность».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54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№1 и №2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основными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Для получения «зачёта» за итоговое сочинение необходимо получить «зачёт» по критериям № 1 и № 2 (выставление «незачёта» по одному из этих критериев автоматически ведет к «незачёту» за работу в целом), а также дополнительно «зачёт» по одному из других критериев.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917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 1. «Соответствие теме»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должен рассуждать на предложенную тему, выбрав путь ее раскрытия (например, отвечает на вопрос, поставленный в теме, или размышляет над предложенной проблемой и т.п.).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29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3CCA5E-F94A-4A2B-9E19-BF1BB810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56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проведения итогового сочинения)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93AF2C-411B-4E97-8ECE-5A3E5FCA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день – 3 декабря 2025 года 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дни: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февраля 2026 года и 8 апреля 2026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6398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 2. «Аргументация. Привлечение литературного материала»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критерий нацеливает на проверку умения строить рассуждение, доказывать свою позицию, формулируя аргументы и подкрепляя их примерами из опубликованных литературных произведений. Можно привлекать художественную, документальную, мемуарную, публицистическую, научную и научно-популярную литературу (в том числе философскую, психологическую, литературоведческую, искусствоведческую), дневники, очерки, литературную критику и другие произведения отечественной и мировой литературы (достаточно опоры на один текст).</a:t>
            </a:r>
          </a:p>
        </p:txBody>
      </p:sp>
    </p:spTree>
    <p:extLst>
      <p:ext uri="{BB962C8B-B14F-4D97-AF65-F5344CB8AC3E}">
        <p14:creationId xmlns:p14="http://schemas.microsoft.com/office/powerpoint/2010/main" xmlns="" val="238551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 3 «Композиция и логика рассуждения»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 экзамена должен выдерживать соотношение между тезисом и доказательствами. «Незачет» ставится при условии, если грубые логические нарушения мешают пониманию смысла сказанного или отсутствует тезисно-доказательная часть. 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233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Критерий № 4 «Качество письменной речи»</a:t>
            </a:r>
            <a:endParaRPr lang="ru-RU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должен точно выражать мысли, используя разнообразную лексику и различные грамматические конструкции, при необходимости уместно употреблять термины. «Незачет» ставится при условии, если низкое качество речи (в том числе речевые ошибки) существенно затрудняет понимание смысла сочинения. 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80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850B7E-9B70-4C4D-931E-EFB59837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 5 «Грамотность»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818004-7193-442F-97BB-BFD2D6A4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ставится при условии, если на 100 слов в среднем приходится в сумме более пяти ошибок: грамматических, орфографических, пунктуационных.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3998701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BEC512-BABF-4603-A584-870EF97FD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33747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удачи!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47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3CCA5E-F94A-4A2B-9E19-BF1BB810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написания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93AF2C-411B-4E97-8ECE-5A3E5FCA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выполнения работы – 10.00 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отведенное для выполнения работы, - 3 часа 55 минут</a:t>
            </a:r>
          </a:p>
        </p:txBody>
      </p:sp>
    </p:spTree>
    <p:extLst>
      <p:ext uri="{BB962C8B-B14F-4D97-AF65-F5344CB8AC3E}">
        <p14:creationId xmlns:p14="http://schemas.microsoft.com/office/powerpoint/2010/main" xmlns="" val="339010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21D3B9-56A7-4862-8CEF-EC11F0B5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известны темы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написания ИС?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E66610-53BA-4F55-91B0-C6BCD72F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емы</a:t>
            </a:r>
            <a:r>
              <a:rPr lang="ru-RU" sz="4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сочинений</a:t>
            </a:r>
            <a:r>
              <a:rPr lang="ru-RU" sz="4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</a:t>
            </a:r>
            <a:r>
              <a:rPr lang="ru-RU" sz="4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</a:t>
            </a:r>
            <a:r>
              <a:rPr lang="ru-RU" sz="4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выпускникам 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15 минут до начала экзамена.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103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21D3B9-56A7-4862-8CEF-EC11F0B5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ИТОГОВОГО СОЧИНЕНИЯ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E66610-53BA-4F55-91B0-C6BCD72F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 итогового сочинения (изложения) может быть «зачет» или «незачет». </a:t>
            </a:r>
          </a:p>
          <a:p>
            <a:pPr>
              <a:lnSpc>
                <a:spcPct val="120000"/>
              </a:lnSpc>
            </a:pP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сдаче единого государственного экзамена и государственного выпускного экзамена допускают только выпускников, получивших «зачет».</a:t>
            </a:r>
          </a:p>
          <a:p>
            <a:pPr marL="0" indent="0">
              <a:buNone/>
            </a:pPr>
            <a:endParaRPr lang="ru-RU" sz="4000" b="0" i="0" dirty="0">
              <a:solidFill>
                <a:srgbClr val="002060"/>
              </a:solidFill>
              <a:effectLst/>
              <a:latin typeface="Garamond" panose="020204040303010108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303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B7CC0C-D16E-4698-8191-5B4A676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3458"/>
            <a:ext cx="9601196" cy="2257064"/>
          </a:xfrm>
        </p:spPr>
        <p:txBody>
          <a:bodyPr>
            <a:noAutofit/>
          </a:bodyPr>
          <a:lstStyle/>
          <a:p>
            <a:r>
              <a:rPr lang="ru-RU" sz="24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ru-RU" sz="24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</a:br>
            <a:r>
              <a:rPr lang="ru-RU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и подразделы </a:t>
            </a:r>
            <a:br>
              <a:rPr lang="ru-RU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закрытого банка тем </a:t>
            </a:r>
            <a:br>
              <a:rPr lang="ru-RU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</a:t>
            </a:r>
            <a:r>
              <a:rPr lang="ru-RU" sz="3200" b="1" i="0" u="sng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ru-RU" sz="3200" b="1" i="0" u="sng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AC38C0-CD60-4527-8CCB-B0ADF5B1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70522"/>
            <a:ext cx="9601196" cy="2615878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Духовно-нравственные ориентиры в жизни человека.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общество, Отечество в жизни человека.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культура в жизни человека.</a:t>
            </a:r>
          </a:p>
          <a:p>
            <a:endParaRPr lang="ru-RU" sz="32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82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Духовно-нравственные ориентиры в жизни человека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1.1. Внутренний мир человека и его личностные качества.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1.2. Отношение человека к другому человеку (окружению), нравственные идеалы и выбор между добром и злом.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1.3. Познание человеком самого себя.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1.4. Свобода человека и ее ограничения.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95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Семья, общество, Отечество в жизни человека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 Семья, род; семейные ценности и традиции.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2.2. Человек и общество.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2.3. Родина, государство, гражданская позиция человека.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5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19E0D6-9A6E-4259-B742-32F740E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Природа и культура в жизни человека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F9FFB7-4BC4-44FE-B591-C9F26865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3.1. Природа и человек.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3.2. Наука и человек.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3.3. Искусство и человек.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3.4. Язык и языковая личность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797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203</TotalTime>
  <Words>721</Words>
  <Application>Microsoft Office PowerPoint</Application>
  <PresentationFormat>Произвольный</PresentationFormat>
  <Paragraphs>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Натуральные материалы</vt:lpstr>
      <vt:lpstr>Итоговое сочинение </vt:lpstr>
      <vt:lpstr>Расписание  (дата проведения итогового сочинения) </vt:lpstr>
      <vt:lpstr>Время написания работы</vt:lpstr>
      <vt:lpstr>Когда известны темы  для написания ИС?</vt:lpstr>
      <vt:lpstr>Результат ИТОГОВОГО СОЧИНЕНИЯ</vt:lpstr>
      <vt:lpstr> Разделы и подразделы  закрытого банка тем  ИТОГОВОГО СОЧИНЕНИЯ  </vt:lpstr>
      <vt:lpstr>1. Духовно-нравственные ориентиры в жизни человека</vt:lpstr>
      <vt:lpstr>2. Семья, общество, Отечество в жизни человека</vt:lpstr>
      <vt:lpstr>3. Природа и культура в жизни человека</vt:lpstr>
      <vt:lpstr>Сколько тем будет представлено на выбор учащимся? </vt:lpstr>
      <vt:lpstr>Образец тем ИС  (2025-2026 учебный год):</vt:lpstr>
      <vt:lpstr>Раздел 1. Духовно-нравственные ориентиры в жизни человека</vt:lpstr>
      <vt:lpstr>Раздел 2. Семья, общество, Отечество в жизни человека</vt:lpstr>
      <vt:lpstr>Раздел 3. Природа и культура в жизни человека</vt:lpstr>
      <vt:lpstr>Требование №1. «Объём итогового сочинения»</vt:lpstr>
      <vt:lpstr>Требование №2. «Самостоятельность написания итогового сочинения»</vt:lpstr>
      <vt:lpstr>Итоговое сочинение оценивается по следующим критериям:</vt:lpstr>
      <vt:lpstr>Критерии №1 и №2  являются основными</vt:lpstr>
      <vt:lpstr>Критерий № 1. «Соответствие теме» </vt:lpstr>
      <vt:lpstr>Критерий № 2. «Аргументация. Привлечение литературного материала» </vt:lpstr>
      <vt:lpstr>Критерий № 3 «Композиция и логика рассуждения»</vt:lpstr>
      <vt:lpstr>Критерий № 4 «Качество письменной речи»</vt:lpstr>
      <vt:lpstr>Критерий № 5 «Грамотность»</vt:lpstr>
      <vt:lpstr>Желаю удачи!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</dc:title>
  <dc:creator>Ekaterina</dc:creator>
  <cp:lastModifiedBy>Завуч</cp:lastModifiedBy>
  <cp:revision>20</cp:revision>
  <dcterms:created xsi:type="dcterms:W3CDTF">2024-09-07T17:55:53Z</dcterms:created>
  <dcterms:modified xsi:type="dcterms:W3CDTF">2025-11-20T10:29:17Z</dcterms:modified>
</cp:coreProperties>
</file>